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3EC42-C870-4F5A-817C-DE601A012D17}" type="datetimeFigureOut">
              <a:rPr lang="lv-LV" smtClean="0"/>
              <a:pPr/>
              <a:t>2008.01.13.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00D3-B481-4F84-96C5-21D063C99EDB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428736"/>
            <a:ext cx="5429288" cy="1470025"/>
          </a:xfrm>
        </p:spPr>
        <p:txBody>
          <a:bodyPr>
            <a:normAutofit fontScale="90000"/>
          </a:bodyPr>
          <a:lstStyle/>
          <a:p>
            <a:r>
              <a:rPr lang="lv-LV" sz="8000" i="1" dirty="0" smtClean="0"/>
              <a:t>Cilvēka</a:t>
            </a:r>
            <a:br>
              <a:rPr lang="lv-LV" sz="8000" i="1" dirty="0" smtClean="0"/>
            </a:br>
            <a:r>
              <a:rPr lang="lv-LV" sz="8000" i="1" dirty="0" smtClean="0"/>
              <a:t> sirds</a:t>
            </a:r>
            <a:endParaRPr lang="lv-LV" sz="8000" i="1" dirty="0"/>
          </a:p>
        </p:txBody>
      </p:sp>
      <p:pic>
        <p:nvPicPr>
          <p:cNvPr id="4" name="Picture 3" descr="http://www.herz.hexal.de/img/herz_offen_beschriftet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928802"/>
            <a:ext cx="3619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8" y="214290"/>
            <a:ext cx="2943188" cy="939784"/>
          </a:xfrm>
        </p:spPr>
        <p:txBody>
          <a:bodyPr>
            <a:normAutofit/>
          </a:bodyPr>
          <a:lstStyle/>
          <a:p>
            <a:r>
              <a:rPr lang="lv-LV" dirty="0" smtClean="0"/>
              <a:t>1.uzdevums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52"/>
            <a:ext cx="8229600" cy="63579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Aorta			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Augšējā </a:t>
            </a:r>
            <a:r>
              <a:rPr lang="lv-LV" sz="4800" dirty="0" err="1" smtClean="0"/>
              <a:t>dobā</a:t>
            </a:r>
            <a:r>
              <a:rPr lang="lv-LV" sz="4800" dirty="0" smtClean="0"/>
              <a:t> vēna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, 12. Pusmēness vārstulis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Labais priekškambaris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Trīsviru vārstulis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Labais kambaris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4800" dirty="0" smtClean="0"/>
              <a:t>Apakšējā </a:t>
            </a:r>
            <a:r>
              <a:rPr lang="lv-LV" sz="4800" dirty="0" err="1" smtClean="0"/>
              <a:t>dobā</a:t>
            </a:r>
            <a:r>
              <a:rPr lang="lv-LV" sz="4800" dirty="0" smtClean="0"/>
              <a:t> vēna</a:t>
            </a:r>
          </a:p>
          <a:p>
            <a:pPr marL="514350" indent="-514350">
              <a:buNone/>
            </a:pPr>
            <a:endParaRPr lang="lv-LV" sz="4800" dirty="0" smtClean="0"/>
          </a:p>
          <a:p>
            <a:pPr marL="514350" indent="-514350">
              <a:buFont typeface="+mj-lt"/>
              <a:buAutoNum type="arabicPeriod"/>
            </a:pPr>
            <a:endParaRPr lang="lv-LV" sz="4800" dirty="0" smtClean="0"/>
          </a:p>
          <a:p>
            <a:pPr marL="514350" indent="-514350">
              <a:buFont typeface="+mj-lt"/>
              <a:buAutoNum type="arabicPeriod"/>
            </a:pPr>
            <a:endParaRPr lang="lv-LV" sz="4800" dirty="0" smtClean="0"/>
          </a:p>
          <a:p>
            <a:pPr marL="514350" indent="-514350">
              <a:buFont typeface="+mj-lt"/>
              <a:buAutoNum type="arabicPeriod"/>
            </a:pPr>
            <a:endParaRPr lang="lv-LV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sz="4800" dirty="0"/>
              <a:t>8</a:t>
            </a:r>
            <a:r>
              <a:rPr lang="lv-LV" sz="4800" dirty="0" smtClean="0"/>
              <a:t>.Plaušu artērijas (kreisā un labā)</a:t>
            </a:r>
          </a:p>
          <a:p>
            <a:pPr>
              <a:buNone/>
            </a:pPr>
            <a:r>
              <a:rPr lang="lv-LV" sz="4800" dirty="0" smtClean="0"/>
              <a:t>9. Plaušu vēnas</a:t>
            </a:r>
          </a:p>
          <a:p>
            <a:pPr>
              <a:buNone/>
            </a:pPr>
            <a:r>
              <a:rPr lang="lv-LV" sz="4800" dirty="0" smtClean="0"/>
              <a:t>10.Kreisais priekškambaris</a:t>
            </a:r>
          </a:p>
          <a:p>
            <a:pPr>
              <a:buNone/>
            </a:pPr>
            <a:r>
              <a:rPr lang="lv-LV" sz="4800" dirty="0" smtClean="0"/>
              <a:t>11.Divviru vārstulis</a:t>
            </a:r>
          </a:p>
          <a:p>
            <a:pPr>
              <a:buNone/>
            </a:pPr>
            <a:r>
              <a:rPr lang="lv-LV" sz="4800" dirty="0" smtClean="0"/>
              <a:t>13.Kreisais kambaris</a:t>
            </a:r>
          </a:p>
          <a:p>
            <a:pPr>
              <a:buNone/>
            </a:pPr>
            <a:r>
              <a:rPr lang="lv-LV" sz="4800" dirty="0" smtClean="0"/>
              <a:t>14.Starpsiena </a:t>
            </a:r>
          </a:p>
          <a:p>
            <a:pPr>
              <a:buNone/>
            </a:pPr>
            <a:r>
              <a:rPr lang="lv-LV" sz="4800" dirty="0" smtClean="0"/>
              <a:t>15. 	Plaušu stumbrs		</a:t>
            </a:r>
          </a:p>
          <a:p>
            <a:pPr>
              <a:buNone/>
            </a:pPr>
            <a:endParaRPr lang="lv-LV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7818" y="142852"/>
            <a:ext cx="3614734" cy="725470"/>
          </a:xfrm>
        </p:spPr>
        <p:txBody>
          <a:bodyPr>
            <a:noAutofit/>
          </a:bodyPr>
          <a:lstStyle/>
          <a:p>
            <a:r>
              <a:rPr lang="lv-LV" sz="4800" dirty="0" smtClean="0"/>
              <a:t>2.uzdevums.</a:t>
            </a:r>
            <a:endParaRPr lang="lv-LV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286544"/>
          </a:xfrm>
        </p:spPr>
        <p:txBody>
          <a:bodyPr>
            <a:normAutofit/>
          </a:bodyPr>
          <a:lstStyle/>
          <a:p>
            <a:pPr marL="914400" indent="-914400">
              <a:buAutoNum type="alphaUcPeriod"/>
            </a:pPr>
            <a:r>
              <a:rPr lang="lv-LV" sz="4800" dirty="0" smtClean="0"/>
              <a:t>- 4.,6.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- 10., 13.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- 9.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-15.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- 13.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- 6.</a:t>
            </a:r>
          </a:p>
          <a:p>
            <a:pPr marL="914400" indent="-914400">
              <a:buAutoNum type="alphaUcPeriod"/>
            </a:pPr>
            <a:r>
              <a:rPr lang="lv-LV" sz="4800" dirty="0" smtClean="0"/>
              <a:t>- 1.</a:t>
            </a:r>
          </a:p>
          <a:p>
            <a:pPr marL="914400" indent="-914400">
              <a:buAutoNum type="alphaUcPeriod"/>
            </a:pPr>
            <a:endParaRPr lang="lv-LV" sz="4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00628" y="1785926"/>
            <a:ext cx="35004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4800" dirty="0" smtClean="0"/>
              <a:t>H. - 2., 7.</a:t>
            </a:r>
          </a:p>
          <a:p>
            <a:pPr marL="1028700" indent="-1028700"/>
            <a:r>
              <a:rPr lang="lv-LV" sz="4800" dirty="0" smtClean="0"/>
              <a:t>I - 9.</a:t>
            </a:r>
          </a:p>
          <a:p>
            <a:pPr marL="1028700" indent="-1028700"/>
            <a:r>
              <a:rPr lang="lv-LV" sz="4800" dirty="0" smtClean="0"/>
              <a:t>J.- 15.</a:t>
            </a:r>
          </a:p>
          <a:p>
            <a:pPr marL="1028700" indent="-1028700"/>
            <a:r>
              <a:rPr lang="lv-LV" sz="4800" dirty="0" smtClean="0"/>
              <a:t>K. – 1.</a:t>
            </a:r>
          </a:p>
          <a:p>
            <a:pPr marL="1028700" indent="-1028700"/>
            <a:r>
              <a:rPr lang="lv-LV" sz="4800" dirty="0" smtClean="0"/>
              <a:t>L. – 7.</a:t>
            </a:r>
          </a:p>
          <a:p>
            <a:pPr marL="1028700" indent="-1028700"/>
            <a:r>
              <a:rPr lang="lv-LV" sz="4800" dirty="0" smtClean="0"/>
              <a:t>M. –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786478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lv-LV" dirty="0" smtClean="0"/>
              <a:t> 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b="1" dirty="0" err="1" smtClean="0"/>
              <a:t>Perikards</a:t>
            </a:r>
            <a:r>
              <a:rPr lang="lv-LV" sz="11200" b="1" dirty="0" smtClean="0"/>
              <a:t> </a:t>
            </a:r>
            <a:r>
              <a:rPr lang="lv-LV" sz="11200" dirty="0" smtClean="0"/>
              <a:t>-         Sirds somiņa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b="1" dirty="0" err="1" smtClean="0"/>
              <a:t>Endokards</a:t>
            </a:r>
            <a:r>
              <a:rPr lang="lv-LV" sz="11200" dirty="0" smtClean="0"/>
              <a:t> -       Saistaudi, kas izklāj sirdi no iekšpuses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b="1" dirty="0" smtClean="0"/>
              <a:t>Miokards </a:t>
            </a:r>
            <a:r>
              <a:rPr lang="lv-LV" sz="11200" dirty="0" smtClean="0"/>
              <a:t>-         Sirds muskulis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b="1" dirty="0" smtClean="0"/>
              <a:t>Diastole </a:t>
            </a:r>
            <a:r>
              <a:rPr lang="lv-LV" sz="11200" dirty="0" smtClean="0"/>
              <a:t>-           Sirds piepildīšanās ar asinīm, muskuļiem     		          atslābstot</a:t>
            </a:r>
          </a:p>
          <a:p>
            <a:pPr>
              <a:buFont typeface="Wingdings" pitchFamily="2" charset="2"/>
              <a:buChar char="q"/>
            </a:pPr>
            <a:r>
              <a:rPr lang="lv-LV" sz="11200" b="1" dirty="0" smtClean="0"/>
              <a:t> </a:t>
            </a:r>
            <a:r>
              <a:rPr lang="lv-LV" sz="11200" b="1" dirty="0" err="1" smtClean="0"/>
              <a:t>Sistole</a:t>
            </a:r>
            <a:r>
              <a:rPr lang="lv-LV" sz="11200" b="1" dirty="0" smtClean="0"/>
              <a:t> </a:t>
            </a:r>
            <a:r>
              <a:rPr lang="lv-LV" sz="11200" dirty="0" smtClean="0"/>
              <a:t>- 	          Asiņu izplūšana no sirds, muskuļiem 			          saraujoties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b="1" dirty="0" smtClean="0"/>
              <a:t>Sirds cikls </a:t>
            </a:r>
            <a:r>
              <a:rPr lang="lv-LV" sz="11200" dirty="0" smtClean="0"/>
              <a:t>-        Sirdsdarbība no </a:t>
            </a:r>
            <a:r>
              <a:rPr lang="lv-LV" sz="11200" dirty="0" err="1" smtClean="0"/>
              <a:t>sistoles</a:t>
            </a:r>
            <a:r>
              <a:rPr lang="lv-LV" sz="11200" dirty="0" smtClean="0"/>
              <a:t> sākuma līdz 			          diastoles beigām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dirty="0" smtClean="0"/>
              <a:t> </a:t>
            </a:r>
            <a:r>
              <a:rPr lang="lv-LV" sz="11200" b="1" dirty="0" smtClean="0"/>
              <a:t>Sirds toņi </a:t>
            </a:r>
            <a:r>
              <a:rPr lang="lv-LV" sz="11200" dirty="0" smtClean="0"/>
              <a:t>-        Sirdsdarbības laikā saklausāmie trokšņi</a:t>
            </a:r>
          </a:p>
          <a:p>
            <a:pPr lvl="0">
              <a:buFont typeface="Wingdings" pitchFamily="2" charset="2"/>
              <a:buChar char="q"/>
            </a:pPr>
            <a:r>
              <a:rPr lang="lv-LV" sz="11200" dirty="0" smtClean="0"/>
              <a:t>  </a:t>
            </a:r>
            <a:r>
              <a:rPr lang="lv-LV" sz="11200" b="1" dirty="0" smtClean="0"/>
              <a:t>Pulss -               </a:t>
            </a:r>
            <a:r>
              <a:rPr lang="lv-LV" sz="11200" dirty="0" smtClean="0"/>
              <a:t>Artēriju sieniņu svārstības</a:t>
            </a:r>
          </a:p>
          <a:p>
            <a:pPr lvl="0">
              <a:buNone/>
            </a:pPr>
            <a:r>
              <a:rPr lang="lv-LV" sz="11200" dirty="0" smtClean="0"/>
              <a:t> </a:t>
            </a:r>
          </a:p>
          <a:p>
            <a:pPr lvl="0"/>
            <a:endParaRPr lang="lv-LV" dirty="0" smtClean="0"/>
          </a:p>
          <a:p>
            <a:pPr lvl="0">
              <a:buNone/>
            </a:pPr>
            <a:r>
              <a:rPr lang="lv-LV" dirty="0" smtClean="0"/>
              <a:t>		</a:t>
            </a:r>
          </a:p>
          <a:p>
            <a:pPr lvl="0">
              <a:buNone/>
            </a:pPr>
            <a:r>
              <a:rPr lang="lv-LV" dirty="0" smtClean="0"/>
              <a:t>		          </a:t>
            </a:r>
          </a:p>
          <a:p>
            <a:pPr lvl="0">
              <a:buNone/>
            </a:pPr>
            <a:r>
              <a:rPr lang="lv-LV" dirty="0" smtClean="0"/>
              <a:t>		</a:t>
            </a:r>
          </a:p>
          <a:p>
            <a:pPr>
              <a:buNone/>
            </a:pPr>
            <a:endParaRPr lang="lv-LV" dirty="0"/>
          </a:p>
        </p:txBody>
      </p:sp>
      <p:sp>
        <p:nvSpPr>
          <p:cNvPr id="7" name="TextBox 6"/>
          <p:cNvSpPr txBox="1"/>
          <p:nvPr/>
        </p:nvSpPr>
        <p:spPr>
          <a:xfrm>
            <a:off x="4214810" y="285728"/>
            <a:ext cx="4714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4400" dirty="0" smtClean="0"/>
              <a:t>3.uzdevums.</a:t>
            </a:r>
            <a:endParaRPr lang="lv-LV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r"/>
            <a:r>
              <a:rPr lang="lv-LV" dirty="0" smtClean="0"/>
              <a:t>4.uzdevums.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lv-LV" sz="4400" b="1" dirty="0" smtClean="0"/>
              <a:t>PATIESIE APGALVOJUMI:</a:t>
            </a:r>
          </a:p>
          <a:p>
            <a:pPr>
              <a:buNone/>
            </a:pPr>
            <a:r>
              <a:rPr lang="lv-LV" sz="4400" b="1" dirty="0" smtClean="0"/>
              <a:t>1., 2., 8.,9.,10</a:t>
            </a:r>
          </a:p>
          <a:p>
            <a:pPr>
              <a:buNone/>
            </a:pPr>
            <a:endParaRPr lang="lv-LV" sz="4400" b="1" dirty="0" smtClean="0"/>
          </a:p>
          <a:p>
            <a:pPr>
              <a:buNone/>
            </a:pPr>
            <a:r>
              <a:rPr lang="lv-LV" sz="4400" b="1" dirty="0" smtClean="0"/>
              <a:t>NEPATIESIE APGALVOJUMI:</a:t>
            </a:r>
          </a:p>
          <a:p>
            <a:pPr>
              <a:buNone/>
            </a:pPr>
            <a:r>
              <a:rPr lang="lv-LV" sz="4400" b="1" dirty="0" smtClean="0"/>
              <a:t>3., 4.,5.,6.,7</a:t>
            </a:r>
            <a:endParaRPr lang="lv-LV" sz="4400" b="1" dirty="0" smtClean="0"/>
          </a:p>
          <a:p>
            <a:pPr>
              <a:buNone/>
            </a:pPr>
            <a:endParaRPr lang="lv-LV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108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Cilvēka  sirds</vt:lpstr>
      <vt:lpstr>1.uzdevums</vt:lpstr>
      <vt:lpstr>Slide 3</vt:lpstr>
      <vt:lpstr>2.uzdevums.</vt:lpstr>
      <vt:lpstr>Slide 5</vt:lpstr>
      <vt:lpstr>4.uzdevums.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Cilvēka  sirds</dc:title>
  <dc:creator> </dc:creator>
  <cp:lastModifiedBy> </cp:lastModifiedBy>
  <cp:revision>20</cp:revision>
  <dcterms:created xsi:type="dcterms:W3CDTF">2008-01-03T20:51:35Z</dcterms:created>
  <dcterms:modified xsi:type="dcterms:W3CDTF">2008-01-13T19:54:14Z</dcterms:modified>
</cp:coreProperties>
</file>